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90" r:id="rId3"/>
    <p:sldId id="271" r:id="rId4"/>
    <p:sldId id="258" r:id="rId5"/>
    <p:sldId id="261" r:id="rId6"/>
    <p:sldId id="262" r:id="rId7"/>
    <p:sldId id="272" r:id="rId8"/>
    <p:sldId id="273" r:id="rId9"/>
    <p:sldId id="274" r:id="rId10"/>
    <p:sldId id="264" r:id="rId11"/>
    <p:sldId id="265" r:id="rId12"/>
    <p:sldId id="266" r:id="rId13"/>
    <p:sldId id="267" r:id="rId14"/>
    <p:sldId id="268" r:id="rId15"/>
    <p:sldId id="288" r:id="rId16"/>
    <p:sldId id="289" r:id="rId17"/>
    <p:sldId id="275" r:id="rId18"/>
    <p:sldId id="270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9483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124" d="100"/>
          <a:sy n="124" d="100"/>
        </p:scale>
        <p:origin x="846" y="114"/>
      </p:cViewPr>
      <p:guideLst>
        <p:guide orient="horz" pos="2160"/>
        <p:guide pos="2880"/>
        <p:guide orient="horz" pos="18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2E68-90D9-4653-AAB6-7F6694D5FB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466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988E-359B-4CB6-8344-26652361A0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850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2C29-EBD5-4723-B66A-FB28B55703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762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FE58-4C37-4899-9514-24E1C71A39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468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C7F8D-999E-49B7-8EFA-3EEDA1251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686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996D8-303B-40D9-A132-5AF74A1A2D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240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34037-9318-4386-BA8E-85571D3FE3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780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F7A6-5373-4A50-BA3A-E626F96A28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09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60BB4-4887-43CE-B881-9F10599D45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31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4659E-E105-49D2-B3BB-62D1BFFD76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557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5113-0FB4-40B8-9A66-6AF24DDD08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451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73AF6-9B3C-4407-A39B-D18CE9086E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29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7200" b="1" dirty="0">
                <a:latin typeface="Arial Narrow"/>
                <a:cs typeface="Arial Narrow"/>
              </a:rPr>
              <a:t>What are the Social Studies</a:t>
            </a:r>
            <a:r>
              <a:rPr lang="en-US" sz="7200" b="1" dirty="0" smtClean="0">
                <a:latin typeface="Arial Narrow"/>
                <a:cs typeface="Arial Narrow"/>
              </a:rPr>
              <a:t>?</a:t>
            </a:r>
            <a:br>
              <a:rPr lang="en-US" sz="7200" b="1" dirty="0" smtClean="0">
                <a:latin typeface="Arial Narrow"/>
                <a:cs typeface="Arial Narrow"/>
              </a:rPr>
            </a:br>
            <a:r>
              <a:rPr lang="en-US" sz="7200" b="1" dirty="0" smtClean="0">
                <a:latin typeface="Arial Narrow"/>
                <a:cs typeface="Arial Narrow"/>
              </a:rPr>
              <a:t>(#1)</a:t>
            </a:r>
            <a:endParaRPr lang="en-US" sz="7200" b="1" dirty="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700" b="1" dirty="0">
                <a:latin typeface="Arial Narrow"/>
                <a:cs typeface="Arial Narrow"/>
              </a:rPr>
              <a:t>Economics </a:t>
            </a:r>
            <a:endParaRPr lang="en-US" b="1" dirty="0">
              <a:latin typeface="Arial Narrow"/>
              <a:cs typeface="Arial Narrow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33500"/>
            <a:ext cx="8229600" cy="3962399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>
                <a:latin typeface="Arial Narrow"/>
                <a:cs typeface="Arial Narrow"/>
              </a:rPr>
              <a:t>Economics – The study of </a:t>
            </a:r>
            <a:r>
              <a:rPr lang="en-US" dirty="0">
                <a:solidFill>
                  <a:srgbClr val="E46C0A"/>
                </a:solidFill>
                <a:latin typeface="Arial Narrow"/>
                <a:cs typeface="Arial Narrow"/>
              </a:rPr>
              <a:t>the way people manage their resources by producing and exchanging goods and services</a:t>
            </a:r>
          </a:p>
          <a:p>
            <a:r>
              <a:rPr lang="en-US" dirty="0">
                <a:latin typeface="Arial Narrow"/>
                <a:cs typeface="Arial Narrow"/>
              </a:rPr>
              <a:t>Peoples’ wants and desires for goods and services are almost unlimited</a:t>
            </a:r>
          </a:p>
          <a:p>
            <a:pPr lvl="1"/>
            <a:r>
              <a:rPr lang="en-US" dirty="0">
                <a:latin typeface="Arial Narrow"/>
                <a:cs typeface="Arial Narrow"/>
              </a:rPr>
              <a:t>The</a:t>
            </a:r>
            <a:r>
              <a:rPr lang="en-US" dirty="0">
                <a:solidFill>
                  <a:srgbClr val="E46C0A"/>
                </a:solidFill>
                <a:latin typeface="Arial Narrow"/>
                <a:cs typeface="Arial Narrow"/>
              </a:rPr>
              <a:t> amount of goods and services are limited</a:t>
            </a:r>
          </a:p>
          <a:p>
            <a:pPr lvl="1"/>
            <a:r>
              <a:rPr lang="en-US" dirty="0">
                <a:latin typeface="Arial Narrow"/>
                <a:cs typeface="Arial Narrow"/>
              </a:rPr>
              <a:t>This means that </a:t>
            </a:r>
            <a:r>
              <a:rPr lang="en-US" dirty="0">
                <a:solidFill>
                  <a:srgbClr val="E46C0A"/>
                </a:solidFill>
                <a:latin typeface="Arial Narrow"/>
                <a:cs typeface="Arial Narrow"/>
              </a:rPr>
              <a:t>goods and services are scarce </a:t>
            </a:r>
            <a:r>
              <a:rPr lang="en-US" dirty="0">
                <a:latin typeface="Arial Narrow"/>
                <a:cs typeface="Arial Narrow"/>
              </a:rPr>
              <a:t>(scarcity)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71500"/>
            <a:ext cx="8229600" cy="4533637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>
                <a:latin typeface="Arial Narrow"/>
                <a:cs typeface="Arial Narrow"/>
              </a:rPr>
              <a:t>Economists identify 4 types of resources that are available:</a:t>
            </a:r>
          </a:p>
          <a:p>
            <a:pPr lvl="1"/>
            <a:r>
              <a:rPr lang="en-US" b="1" dirty="0">
                <a:solidFill>
                  <a:srgbClr val="E46C0A"/>
                </a:solidFill>
                <a:latin typeface="Arial Narrow"/>
                <a:cs typeface="Arial Narrow"/>
              </a:rPr>
              <a:t>Land</a:t>
            </a:r>
            <a:r>
              <a:rPr lang="en-US" dirty="0">
                <a:latin typeface="Arial Narrow"/>
                <a:cs typeface="Arial Narrow"/>
              </a:rPr>
              <a:t>: the </a:t>
            </a:r>
            <a:r>
              <a:rPr lang="en-US" dirty="0">
                <a:solidFill>
                  <a:srgbClr val="CC6600"/>
                </a:solidFill>
                <a:latin typeface="Arial Narrow"/>
                <a:cs typeface="Arial Narrow"/>
              </a:rPr>
              <a:t>natural resources </a:t>
            </a:r>
            <a:r>
              <a:rPr lang="en-US" dirty="0">
                <a:latin typeface="Arial Narrow"/>
                <a:cs typeface="Arial Narrow"/>
              </a:rPr>
              <a:t>used</a:t>
            </a:r>
          </a:p>
          <a:p>
            <a:pPr lvl="1"/>
            <a:r>
              <a:rPr lang="en-US" b="1" dirty="0">
                <a:solidFill>
                  <a:srgbClr val="E46C0A"/>
                </a:solidFill>
                <a:latin typeface="Arial Narrow"/>
                <a:cs typeface="Arial Narrow"/>
              </a:rPr>
              <a:t>Labor</a:t>
            </a:r>
            <a:r>
              <a:rPr lang="en-US" dirty="0">
                <a:latin typeface="Arial Narrow"/>
                <a:cs typeface="Arial Narrow"/>
              </a:rPr>
              <a:t>: the human factor – those who do the work for a </a:t>
            </a:r>
            <a:r>
              <a:rPr lang="en-US" dirty="0" smtClean="0">
                <a:latin typeface="Arial Narrow"/>
                <a:cs typeface="Arial Narrow"/>
              </a:rPr>
              <a:t>business. </a:t>
            </a:r>
            <a:r>
              <a:rPr lang="en-US" dirty="0" smtClean="0">
                <a:solidFill>
                  <a:srgbClr val="CC6600"/>
                </a:solidFill>
                <a:latin typeface="Arial Narrow"/>
                <a:cs typeface="Arial Narrow"/>
              </a:rPr>
              <a:t>workers</a:t>
            </a:r>
            <a:endParaRPr lang="en-US" dirty="0">
              <a:solidFill>
                <a:srgbClr val="CC6600"/>
              </a:solidFill>
              <a:latin typeface="Arial Narrow"/>
              <a:cs typeface="Arial Narrow"/>
            </a:endParaRPr>
          </a:p>
          <a:p>
            <a:pPr lvl="1"/>
            <a:r>
              <a:rPr lang="en-US" b="1" dirty="0">
                <a:solidFill>
                  <a:srgbClr val="E46C0A"/>
                </a:solidFill>
                <a:latin typeface="Arial Narrow"/>
                <a:cs typeface="Arial Narrow"/>
              </a:rPr>
              <a:t>Capital</a:t>
            </a:r>
            <a:r>
              <a:rPr lang="en-US" dirty="0">
                <a:latin typeface="Arial Narrow"/>
                <a:cs typeface="Arial Narrow"/>
              </a:rPr>
              <a:t>: the </a:t>
            </a:r>
            <a:r>
              <a:rPr lang="en-US" dirty="0">
                <a:solidFill>
                  <a:srgbClr val="CC6600"/>
                </a:solidFill>
                <a:latin typeface="Arial Narrow"/>
                <a:cs typeface="Arial Narrow"/>
              </a:rPr>
              <a:t>equipment</a:t>
            </a:r>
            <a:r>
              <a:rPr lang="en-US" dirty="0">
                <a:latin typeface="Arial Narrow"/>
                <a:cs typeface="Arial Narrow"/>
              </a:rPr>
              <a:t> that is used to do work</a:t>
            </a:r>
          </a:p>
          <a:p>
            <a:pPr lvl="1"/>
            <a:r>
              <a:rPr lang="en-US" b="1" dirty="0">
                <a:solidFill>
                  <a:srgbClr val="E46C0A"/>
                </a:solidFill>
                <a:latin typeface="Arial Narrow"/>
                <a:cs typeface="Arial Narrow"/>
              </a:rPr>
              <a:t>Entrepreneurship</a:t>
            </a:r>
            <a:r>
              <a:rPr lang="en-US" dirty="0">
                <a:latin typeface="Arial Narrow"/>
                <a:cs typeface="Arial Narrow"/>
              </a:rPr>
              <a:t>: those who </a:t>
            </a:r>
            <a:r>
              <a:rPr lang="en-US" dirty="0">
                <a:solidFill>
                  <a:srgbClr val="CC6600"/>
                </a:solidFill>
                <a:latin typeface="Arial Narrow"/>
                <a:cs typeface="Arial Narrow"/>
              </a:rPr>
              <a:t>start a business </a:t>
            </a:r>
            <a:r>
              <a:rPr lang="en-US" dirty="0">
                <a:latin typeface="Arial Narrow"/>
                <a:cs typeface="Arial Narrow"/>
              </a:rPr>
              <a:t>and </a:t>
            </a:r>
            <a:r>
              <a:rPr lang="en-US" dirty="0">
                <a:solidFill>
                  <a:srgbClr val="CC6600"/>
                </a:solidFill>
                <a:latin typeface="Arial Narrow"/>
                <a:cs typeface="Arial Narrow"/>
              </a:rPr>
              <a:t>take</a:t>
            </a:r>
            <a:r>
              <a:rPr lang="en-US" dirty="0">
                <a:latin typeface="Arial Narrow"/>
                <a:cs typeface="Arial Narrow"/>
              </a:rPr>
              <a:t> economic </a:t>
            </a:r>
            <a:r>
              <a:rPr lang="en-US" dirty="0">
                <a:solidFill>
                  <a:srgbClr val="CC6600"/>
                </a:solidFill>
                <a:latin typeface="Arial Narrow"/>
                <a:cs typeface="Arial Narrow"/>
              </a:rPr>
              <a:t>risks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342900"/>
            <a:ext cx="8534400" cy="4762237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 Narrow"/>
                <a:cs typeface="Arial Narrow"/>
              </a:rPr>
              <a:t>All economies must answer three questions</a:t>
            </a:r>
          </a:p>
          <a:p>
            <a:pPr lvl="1"/>
            <a:r>
              <a:rPr lang="en-US" sz="3600" dirty="0">
                <a:latin typeface="Arial Narrow"/>
                <a:cs typeface="Arial Narrow"/>
              </a:rPr>
              <a:t>What to produce?</a:t>
            </a:r>
          </a:p>
          <a:p>
            <a:pPr lvl="1"/>
            <a:r>
              <a:rPr lang="en-US" sz="3600" dirty="0">
                <a:latin typeface="Arial Narrow"/>
                <a:cs typeface="Arial Narrow"/>
              </a:rPr>
              <a:t>How to produce?</a:t>
            </a:r>
          </a:p>
          <a:p>
            <a:pPr lvl="1"/>
            <a:r>
              <a:rPr lang="en-US" sz="3600" dirty="0">
                <a:latin typeface="Arial Narrow"/>
                <a:cs typeface="Arial Narrow"/>
              </a:rPr>
              <a:t>For whom to produce?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866"/>
            <a:ext cx="8991600" cy="95250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 Narrow"/>
                <a:cs typeface="Arial Narrow"/>
              </a:rPr>
              <a:t>There are three types of economies</a:t>
            </a:r>
            <a:endParaRPr lang="en-US" sz="4800" b="1" dirty="0">
              <a:latin typeface="Arial Narrow"/>
              <a:cs typeface="Arial Narrow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8146" y="1790700"/>
            <a:ext cx="8229600" cy="2743200"/>
          </a:xfrm>
        </p:spPr>
        <p:txBody>
          <a:bodyPr>
            <a:normAutofit fontScale="92500" lnSpcReduction="20000"/>
          </a:bodyPr>
          <a:lstStyle/>
          <a:p>
            <a:pPr lvl="1">
              <a:buFontTx/>
              <a:buBlip>
                <a:blip r:embed="rId3"/>
              </a:buBlip>
            </a:pPr>
            <a:r>
              <a:rPr lang="en-US" sz="4800" b="1" u="sng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Command</a:t>
            </a:r>
          </a:p>
          <a:p>
            <a:pPr lvl="1">
              <a:buFontTx/>
              <a:buBlip>
                <a:blip r:embed="rId3"/>
              </a:buBlip>
            </a:pPr>
            <a:r>
              <a:rPr lang="en-US" sz="4800" b="1" u="sng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Market</a:t>
            </a:r>
          </a:p>
          <a:p>
            <a:pPr lvl="1">
              <a:buFontTx/>
              <a:buBlip>
                <a:blip r:embed="rId3"/>
              </a:buBlip>
            </a:pPr>
            <a:r>
              <a:rPr lang="en-US" sz="4800" b="1" u="sng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Mixed</a:t>
            </a:r>
          </a:p>
          <a:p>
            <a:pPr lvl="1">
              <a:buFontTx/>
              <a:buBlip>
                <a:blip r:embed="rId3"/>
              </a:buBlip>
            </a:pPr>
            <a:r>
              <a:rPr lang="en-US" sz="4800" b="1" u="sng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Traditional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76300"/>
            <a:ext cx="8229600" cy="4228837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600" dirty="0">
                <a:latin typeface="Arial Narrow"/>
                <a:cs typeface="Arial Narrow"/>
              </a:rPr>
              <a:t>In a command (controlled) economy the government decides all three</a:t>
            </a:r>
          </a:p>
          <a:p>
            <a:r>
              <a:rPr lang="en-US" sz="3600" dirty="0">
                <a:latin typeface="Arial Narrow"/>
                <a:cs typeface="Arial Narrow"/>
              </a:rPr>
              <a:t>In a market (capitalist) economy producers and consumers make all decisions</a:t>
            </a:r>
          </a:p>
          <a:p>
            <a:r>
              <a:rPr lang="en-US" sz="3600" dirty="0">
                <a:latin typeface="Arial Narrow"/>
                <a:cs typeface="Arial Narrow"/>
              </a:rPr>
              <a:t>In a traditional economy, tradition and customs make all decisions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>
                <a:latin typeface="Arial Narrow"/>
                <a:cs typeface="Arial Narrow"/>
              </a:rPr>
              <a:t>History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4800" dirty="0">
                <a:latin typeface="Arial Narrow"/>
                <a:cs typeface="Arial Narrow"/>
              </a:rPr>
              <a:t>History is the record of the past</a:t>
            </a:r>
          </a:p>
          <a:p>
            <a:r>
              <a:rPr lang="en-US" sz="4800" dirty="0">
                <a:solidFill>
                  <a:srgbClr val="CC6600"/>
                </a:solidFill>
                <a:latin typeface="Arial Narrow"/>
                <a:cs typeface="Arial Narrow"/>
              </a:rPr>
              <a:t>People and events in the past made the world what it is today</a:t>
            </a:r>
          </a:p>
          <a:p>
            <a:r>
              <a:rPr lang="en-US" sz="4800" dirty="0">
                <a:latin typeface="Arial Narrow"/>
                <a:cs typeface="Arial Narrow"/>
              </a:rPr>
              <a:t>Historians search </a:t>
            </a:r>
            <a:r>
              <a:rPr lang="en-US" sz="4800" dirty="0">
                <a:solidFill>
                  <a:srgbClr val="CC6600"/>
                </a:solidFill>
                <a:latin typeface="Arial Narrow"/>
                <a:cs typeface="Arial Narrow"/>
              </a:rPr>
              <a:t>primary sources </a:t>
            </a:r>
            <a:endParaRPr lang="en-US" sz="4800" dirty="0" smtClean="0">
              <a:solidFill>
                <a:srgbClr val="CC6600"/>
              </a:solidFill>
              <a:latin typeface="Arial Narrow"/>
              <a:cs typeface="Arial Narrow"/>
            </a:endParaRPr>
          </a:p>
          <a:p>
            <a:endParaRPr lang="en-US" sz="4800" dirty="0">
              <a:solidFill>
                <a:srgbClr val="CC6600"/>
              </a:solidFill>
              <a:latin typeface="Arial Narrow"/>
              <a:cs typeface="Arial Narrow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3952875" y="2313783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4124325" y="2266157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3957638" y="2333626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4067175" y="2305845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6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Arial Narrow"/>
                <a:cs typeface="Arial Narrow"/>
              </a:rPr>
              <a:t>Choose one quote &amp; respond to it on </a:t>
            </a:r>
            <a:r>
              <a:rPr lang="en-US" b="1" dirty="0" smtClean="0">
                <a:latin typeface="Arial Narrow"/>
                <a:cs typeface="Arial Narrow"/>
              </a:rPr>
              <a:t>the back of your paper in 1 sentence.</a:t>
            </a:r>
            <a:endParaRPr lang="en-US" b="1" dirty="0">
              <a:latin typeface="Arial Narrow"/>
              <a:cs typeface="Arial Narrow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latin typeface="Arial Narrow" panose="020B0606020202030204" pitchFamily="34" charset="0"/>
              </a:rPr>
              <a:t>“Those who cannot learn from history are doomed to repeat it.” </a:t>
            </a:r>
            <a:r>
              <a:rPr lang="en-US" dirty="0">
                <a:latin typeface="Arial Narrow" panose="020B0606020202030204" pitchFamily="34" charset="0"/>
              </a:rPr>
              <a:t>-</a:t>
            </a:r>
            <a:r>
              <a:rPr lang="en-US" i="1" dirty="0">
                <a:latin typeface="Arial Narrow" panose="020B0606020202030204" pitchFamily="34" charset="0"/>
              </a:rPr>
              <a:t>George </a:t>
            </a:r>
            <a:r>
              <a:rPr lang="en-US" i="1" dirty="0" err="1">
                <a:latin typeface="Arial Narrow" panose="020B0606020202030204" pitchFamily="34" charset="0"/>
              </a:rPr>
              <a:t>Saytayana</a:t>
            </a:r>
            <a:r>
              <a:rPr lang="en-US" i="1" dirty="0">
                <a:latin typeface="Arial Narrow" panose="020B0606020202030204" pitchFamily="34" charset="0"/>
              </a:rPr>
              <a:t> </a:t>
            </a:r>
            <a:r>
              <a:rPr lang="en-US" i="1" dirty="0" smtClean="0">
                <a:latin typeface="Arial Narrow" panose="020B0606020202030204" pitchFamily="34" charset="0"/>
              </a:rPr>
              <a:t/>
            </a:r>
            <a:br>
              <a:rPr lang="en-US" i="1" dirty="0" smtClean="0">
                <a:latin typeface="Arial Narrow" panose="020B0606020202030204" pitchFamily="34" charset="0"/>
              </a:rPr>
            </a:br>
            <a:endParaRPr lang="en-US" dirty="0">
              <a:latin typeface="Arial Narrow" panose="020B0606020202030204" pitchFamily="34" charset="0"/>
            </a:endParaRPr>
          </a:p>
          <a:p>
            <a:r>
              <a:rPr lang="en-US" b="1" dirty="0">
                <a:latin typeface="Arial Narrow" panose="020B0606020202030204" pitchFamily="34" charset="0"/>
              </a:rPr>
              <a:t>“History is a guide to navigation in perilous times. History is who we are and why we are the way we are.”</a:t>
            </a:r>
            <a:r>
              <a:rPr lang="en-US" dirty="0">
                <a:latin typeface="Arial Narrow" panose="020B0606020202030204" pitchFamily="34" charset="0"/>
              </a:rPr>
              <a:t>	 -</a:t>
            </a:r>
            <a:r>
              <a:rPr lang="en-US" i="1" dirty="0">
                <a:latin typeface="Arial Narrow" panose="020B0606020202030204" pitchFamily="34" charset="0"/>
              </a:rPr>
              <a:t>David McCullough</a:t>
            </a:r>
          </a:p>
          <a:p>
            <a:endParaRPr lang="en-US" i="1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Respond: examples, resonations, agree, disagree.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04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icholas-green-324622-unsplash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0"/>
            <a:ext cx="8572500" cy="5715000"/>
          </a:xfrm>
          <a:prstGeom prst="rect">
            <a:avLst/>
          </a:prstGeom>
        </p:spPr>
      </p:pic>
      <p:pic>
        <p:nvPicPr>
          <p:cNvPr id="5" name="Picture 4" descr="ravi-sharma-490068-unsplash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3475964" cy="5715000"/>
          </a:xfrm>
          <a:prstGeom prst="rect">
            <a:avLst/>
          </a:prstGeom>
        </p:spPr>
      </p:pic>
      <p:pic>
        <p:nvPicPr>
          <p:cNvPr id="6" name="Picture 5" descr="sydney-rae-421259-unsplash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0"/>
            <a:ext cx="905216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27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>
                <a:latin typeface="Arial Narrow"/>
                <a:cs typeface="Arial Narrow"/>
              </a:rPr>
              <a:t>Culture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800" dirty="0">
                <a:latin typeface="Arial Narrow"/>
                <a:cs typeface="Arial Narrow"/>
              </a:rPr>
              <a:t>Beliefs, customs, laws, art, language, and 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Arial Narrow"/>
                <a:cs typeface="Arial Narrow"/>
              </a:rPr>
              <a:t>way of living that a group of people share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300" b="1" dirty="0" smtClean="0">
                <a:latin typeface="Arial Narrow" panose="020B0606020202030204" pitchFamily="34" charset="0"/>
              </a:rPr>
              <a:t>Vocabulary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atin typeface="Arial Narrow" panose="020B0606020202030204" pitchFamily="34" charset="0"/>
              </a:rPr>
              <a:t>This will go on the back of #1</a:t>
            </a:r>
            <a:endParaRPr lang="en-US" sz="6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76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>
                <a:latin typeface="Arial Narrow" panose="020B0606020202030204" pitchFamily="34" charset="0"/>
              </a:rPr>
              <a:t>Peoples of the World </a:t>
            </a:r>
            <a:endParaRPr lang="en-US" sz="6000" b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CC6600"/>
                </a:solidFill>
                <a:latin typeface="Arial Narrow" panose="020B0606020202030204" pitchFamily="34" charset="0"/>
              </a:rPr>
              <a:t>Knowledge of other cultures </a:t>
            </a:r>
            <a:r>
              <a:rPr lang="en-US" sz="4800" dirty="0" smtClean="0">
                <a:latin typeface="Arial Narrow" panose="020B0606020202030204" pitchFamily="34" charset="0"/>
              </a:rPr>
              <a:t>leads to </a:t>
            </a:r>
            <a:r>
              <a:rPr lang="en-US" sz="4800" dirty="0" smtClean="0">
                <a:solidFill>
                  <a:srgbClr val="CC6600"/>
                </a:solidFill>
                <a:latin typeface="Arial Narrow" panose="020B0606020202030204" pitchFamily="34" charset="0"/>
              </a:rPr>
              <a:t>understanding</a:t>
            </a:r>
            <a:r>
              <a:rPr lang="en-US" sz="4800" dirty="0" smtClean="0">
                <a:latin typeface="Arial Narrow" panose="020B0606020202030204" pitchFamily="34" charset="0"/>
              </a:rPr>
              <a:t> which leads to </a:t>
            </a:r>
            <a:r>
              <a:rPr lang="en-US" sz="4800" dirty="0" smtClean="0">
                <a:solidFill>
                  <a:srgbClr val="CC6600"/>
                </a:solidFill>
                <a:latin typeface="Arial Narrow" panose="020B0606020202030204" pitchFamily="34" charset="0"/>
              </a:rPr>
              <a:t>getting along with other cultures </a:t>
            </a:r>
            <a:r>
              <a:rPr lang="en-US" sz="4800" dirty="0" smtClean="0">
                <a:latin typeface="Arial Narrow" panose="020B0606020202030204" pitchFamily="34" charset="0"/>
              </a:rPr>
              <a:t>and </a:t>
            </a:r>
            <a:r>
              <a:rPr lang="en-US" sz="4800" dirty="0" smtClean="0">
                <a:solidFill>
                  <a:srgbClr val="CC6600"/>
                </a:solidFill>
                <a:latin typeface="Arial Narrow" panose="020B0606020202030204" pitchFamily="34" charset="0"/>
              </a:rPr>
              <a:t>can reduce problems.</a:t>
            </a:r>
            <a:endParaRPr lang="en-US" sz="4800" dirty="0">
              <a:solidFill>
                <a:srgbClr val="CC66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24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6000" b="1" u="sng" dirty="0">
                <a:latin typeface="Arial Narrow" panose="020B0606020202030204" pitchFamily="34" charset="0"/>
              </a:rPr>
              <a:t>Geography Dictionary</a:t>
            </a:r>
          </a:p>
        </p:txBody>
      </p:sp>
      <p:sp>
        <p:nvSpPr>
          <p:cNvPr id="2051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333" dirty="0">
                <a:latin typeface="Arial Narrow" panose="020B0606020202030204" pitchFamily="34" charset="0"/>
                <a:cs typeface="Times New Roman" pitchFamily="18" charset="0"/>
              </a:rPr>
              <a:t>Literacy rate</a:t>
            </a:r>
          </a:p>
          <a:p>
            <a:pPr eaLnBrk="1" hangingPunct="1"/>
            <a:r>
              <a:rPr lang="en-US" sz="3333" dirty="0">
                <a:latin typeface="Arial Narrow" panose="020B0606020202030204" pitchFamily="34" charset="0"/>
                <a:cs typeface="Times New Roman" pitchFamily="18" charset="0"/>
              </a:rPr>
              <a:t>Civil war</a:t>
            </a:r>
          </a:p>
          <a:p>
            <a:pPr eaLnBrk="1" hangingPunct="1"/>
            <a:r>
              <a:rPr lang="en-US" sz="3333" dirty="0">
                <a:latin typeface="Arial Narrow" panose="020B0606020202030204" pitchFamily="34" charset="0"/>
                <a:cs typeface="Times New Roman" pitchFamily="18" charset="0"/>
              </a:rPr>
              <a:t>Famine</a:t>
            </a:r>
          </a:p>
          <a:p>
            <a:pPr eaLnBrk="1" hangingPunct="1"/>
            <a:r>
              <a:rPr lang="en-US" sz="3333" dirty="0">
                <a:latin typeface="Arial Narrow" panose="020B0606020202030204" pitchFamily="34" charset="0"/>
                <a:cs typeface="Times New Roman" pitchFamily="18" charset="0"/>
              </a:rPr>
              <a:t>Standard of living</a:t>
            </a:r>
          </a:p>
        </p:txBody>
      </p:sp>
      <p:sp>
        <p:nvSpPr>
          <p:cNvPr id="2052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333" dirty="0">
                <a:latin typeface="Arial Narrow" panose="020B0606020202030204" pitchFamily="34" charset="0"/>
                <a:cs typeface="Times New Roman" pitchFamily="18" charset="0"/>
              </a:rPr>
              <a:t>Natural resources</a:t>
            </a:r>
          </a:p>
          <a:p>
            <a:pPr eaLnBrk="1" hangingPunct="1"/>
            <a:r>
              <a:rPr lang="en-US" sz="3333" dirty="0">
                <a:latin typeface="Arial Narrow" panose="020B0606020202030204" pitchFamily="34" charset="0"/>
                <a:cs typeface="Times New Roman" pitchFamily="18" charset="0"/>
              </a:rPr>
              <a:t>Petroleum </a:t>
            </a:r>
          </a:p>
          <a:p>
            <a:pPr eaLnBrk="1" hangingPunct="1"/>
            <a:r>
              <a:rPr lang="en-US" sz="3333" dirty="0">
                <a:latin typeface="Arial Narrow" panose="020B0606020202030204" pitchFamily="34" charset="0"/>
                <a:cs typeface="Times New Roman" pitchFamily="18" charset="0"/>
              </a:rPr>
              <a:t>Overpopulation</a:t>
            </a:r>
          </a:p>
          <a:p>
            <a:pPr eaLnBrk="1" hangingPunct="1"/>
            <a:r>
              <a:rPr lang="en-US" sz="3333" dirty="0">
                <a:latin typeface="Arial Narrow" panose="020B0606020202030204" pitchFamily="34" charset="0"/>
                <a:cs typeface="Times New Roman" pitchFamily="18" charset="0"/>
              </a:rPr>
              <a:t>Water (importance of)</a:t>
            </a:r>
          </a:p>
        </p:txBody>
      </p:sp>
    </p:spTree>
    <p:extLst>
      <p:ext uri="{BB962C8B-B14F-4D97-AF65-F5344CB8AC3E}">
        <p14:creationId xmlns:p14="http://schemas.microsoft.com/office/powerpoint/2010/main" val="268385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Literacy 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 Narrow" panose="020B0606020202030204" pitchFamily="34" charset="0"/>
                <a:cs typeface="Times New Roman" pitchFamily="18" charset="0"/>
              </a:rPr>
              <a:t>The </a:t>
            </a:r>
            <a:r>
              <a:rPr lang="en-US" b="1" dirty="0" smtClean="0">
                <a:solidFill>
                  <a:srgbClr val="CC6600"/>
                </a:solidFill>
                <a:latin typeface="Arial Narrow" panose="020B0606020202030204" pitchFamily="34" charset="0"/>
                <a:cs typeface="Times New Roman" pitchFamily="18" charset="0"/>
              </a:rPr>
              <a:t>number </a:t>
            </a:r>
            <a:r>
              <a:rPr lang="en-US" b="1" dirty="0">
                <a:solidFill>
                  <a:srgbClr val="CC6600"/>
                </a:solidFill>
                <a:latin typeface="Arial Narrow" panose="020B0606020202030204" pitchFamily="34" charset="0"/>
                <a:cs typeface="Times New Roman" pitchFamily="18" charset="0"/>
              </a:rPr>
              <a:t>of people in a country who can read and write</a:t>
            </a:r>
            <a:r>
              <a:rPr lang="en-US" dirty="0">
                <a:latin typeface="Arial Narrow" panose="020B0606020202030204" pitchFamily="34" charset="0"/>
                <a:cs typeface="Times New Roman" pitchFamily="18" charset="0"/>
              </a:rPr>
              <a:t>, that are over the age of 15.</a:t>
            </a:r>
          </a:p>
        </p:txBody>
      </p:sp>
      <p:pic>
        <p:nvPicPr>
          <p:cNvPr id="1027" name="Picture 3" descr="C:\Documents and Settings\dbowers\Local Settings\Temporary Internet Files\Content.IE5\DZY777MU\MP90030895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0" y="2921000"/>
            <a:ext cx="3048000" cy="2032000"/>
          </a:xfrm>
          <a:prstGeom prst="rect">
            <a:avLst/>
          </a:prstGeom>
          <a:noFill/>
        </p:spPr>
      </p:pic>
      <p:pic>
        <p:nvPicPr>
          <p:cNvPr id="1028" name="Picture 4" descr="C:\Documents and Settings\dbowers\Local Settings\Temporary Internet Files\Content.IE5\8HIDRATA\MP90039975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6000" y="2857500"/>
            <a:ext cx="3187700" cy="21243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235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Civil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 Narrow" panose="020B0606020202030204" pitchFamily="34" charset="0"/>
                <a:cs typeface="Times New Roman" pitchFamily="18" charset="0"/>
              </a:rPr>
              <a:t>A </a:t>
            </a:r>
            <a:r>
              <a:rPr lang="en-US" sz="3600" dirty="0">
                <a:solidFill>
                  <a:srgbClr val="CC6600"/>
                </a:solidFill>
                <a:latin typeface="Arial Narrow" panose="020B0606020202030204" pitchFamily="34" charset="0"/>
                <a:cs typeface="Times New Roman" pitchFamily="18" charset="0"/>
              </a:rPr>
              <a:t>war between two groups from within the same country.</a:t>
            </a:r>
          </a:p>
        </p:txBody>
      </p:sp>
      <p:pic>
        <p:nvPicPr>
          <p:cNvPr id="4" name="Picture 3" descr="hutu-mili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2500" y="3619500"/>
            <a:ext cx="2501900" cy="2095500"/>
          </a:xfrm>
          <a:prstGeom prst="rect">
            <a:avLst/>
          </a:prstGeom>
        </p:spPr>
      </p:pic>
      <p:pic>
        <p:nvPicPr>
          <p:cNvPr id="5" name="Picture 4" descr="RwandaGenocide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78500" y="3770879"/>
            <a:ext cx="2603500" cy="1723043"/>
          </a:xfrm>
          <a:prstGeom prst="rect">
            <a:avLst/>
          </a:prstGeom>
        </p:spPr>
      </p:pic>
      <p:pic>
        <p:nvPicPr>
          <p:cNvPr id="6" name="Picture 5" descr="civil%20war%20soldiers.jpg"/>
          <p:cNvPicPr>
            <a:picLocks noChangeAspect="1"/>
          </p:cNvPicPr>
          <p:nvPr/>
        </p:nvPicPr>
        <p:blipFill>
          <a:blip r:embed="rId4" cstate="print"/>
          <a:srcRect b="5172"/>
          <a:stretch>
            <a:fillRect/>
          </a:stretch>
        </p:blipFill>
        <p:spPr>
          <a:xfrm>
            <a:off x="3492500" y="2540000"/>
            <a:ext cx="228092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98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Famine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 Narrow" panose="020B0606020202030204" pitchFamily="34" charset="0"/>
                <a:cs typeface="Times New Roman" pitchFamily="18" charset="0"/>
              </a:rPr>
              <a:t>A </a:t>
            </a:r>
            <a:r>
              <a:rPr lang="en-US" dirty="0">
                <a:solidFill>
                  <a:srgbClr val="CC6600"/>
                </a:solidFill>
                <a:latin typeface="Arial Narrow" panose="020B0606020202030204" pitchFamily="34" charset="0"/>
                <a:cs typeface="Times New Roman" pitchFamily="18" charset="0"/>
              </a:rPr>
              <a:t>shortage of food </a:t>
            </a:r>
            <a:r>
              <a:rPr lang="en-US" dirty="0" smtClean="0">
                <a:solidFill>
                  <a:srgbClr val="CC6600"/>
                </a:solidFill>
                <a:latin typeface="Arial Narrow" panose="020B0606020202030204" pitchFamily="34" charset="0"/>
                <a:cs typeface="Times New Roman" pitchFamily="18" charset="0"/>
              </a:rPr>
              <a:t>resulting </a:t>
            </a:r>
            <a:r>
              <a:rPr lang="en-US" dirty="0">
                <a:solidFill>
                  <a:srgbClr val="CC6600"/>
                </a:solidFill>
                <a:latin typeface="Arial Narrow" panose="020B0606020202030204" pitchFamily="34" charset="0"/>
                <a:cs typeface="Times New Roman" pitchFamily="18" charset="0"/>
              </a:rPr>
              <a:t>from war or </a:t>
            </a:r>
            <a:r>
              <a:rPr lang="en-US" dirty="0" smtClean="0">
                <a:solidFill>
                  <a:srgbClr val="CC6600"/>
                </a:solidFill>
                <a:latin typeface="Arial Narrow" panose="020B0606020202030204" pitchFamily="34" charset="0"/>
                <a:cs typeface="Times New Roman" pitchFamily="18" charset="0"/>
              </a:rPr>
              <a:t>natural disaster.</a:t>
            </a:r>
            <a:endParaRPr lang="en-US" dirty="0"/>
          </a:p>
        </p:txBody>
      </p:sp>
      <p:pic>
        <p:nvPicPr>
          <p:cNvPr id="4" name="Picture 3" descr="ethiopia-famine-404_683084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0000" y="2857500"/>
            <a:ext cx="32067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97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Standard of Living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C6600"/>
                </a:solidFill>
                <a:latin typeface="Arial Narrow" panose="020B0606020202030204" pitchFamily="34" charset="0"/>
                <a:cs typeface="Times New Roman" pitchFamily="18" charset="0"/>
              </a:rPr>
              <a:t>Quality of life</a:t>
            </a:r>
            <a:r>
              <a:rPr lang="en-US" dirty="0">
                <a:latin typeface="Arial Narrow" panose="020B0606020202030204" pitchFamily="34" charset="0"/>
                <a:cs typeface="Times New Roman" pitchFamily="18" charset="0"/>
              </a:rPr>
              <a:t> the people in a nation or region </a:t>
            </a:r>
          </a:p>
        </p:txBody>
      </p:sp>
      <p:pic>
        <p:nvPicPr>
          <p:cNvPr id="4" name="Picture 3" descr="Kuwait-Standard-Of-Liv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2500" y="2540000"/>
            <a:ext cx="2089116" cy="2909093"/>
          </a:xfrm>
          <a:prstGeom prst="rect">
            <a:avLst/>
          </a:prstGeom>
        </p:spPr>
      </p:pic>
      <p:pic>
        <p:nvPicPr>
          <p:cNvPr id="5" name="Picture 4" descr="poverty-in-ind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6000" y="2857500"/>
            <a:ext cx="2438400" cy="1828800"/>
          </a:xfrm>
          <a:prstGeom prst="rect">
            <a:avLst/>
          </a:prstGeom>
        </p:spPr>
      </p:pic>
      <p:pic>
        <p:nvPicPr>
          <p:cNvPr id="6" name="Picture 5" descr="php1n0zpoa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64687" y="3937000"/>
            <a:ext cx="1820980" cy="1363133"/>
          </a:xfrm>
          <a:prstGeom prst="rect">
            <a:avLst/>
          </a:prstGeom>
        </p:spPr>
      </p:pic>
      <p:pic>
        <p:nvPicPr>
          <p:cNvPr id="7" name="Picture 6" descr="media_httpbetterlivin_Aykac_jpg_scaled5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0" y="1968500"/>
            <a:ext cx="2413000" cy="194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32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>
                <a:solidFill>
                  <a:srgbClr val="CC6600"/>
                </a:solidFill>
                <a:latin typeface="Arial Narrow" panose="020B0606020202030204" pitchFamily="34" charset="0"/>
              </a:rPr>
              <a:t>Natural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  <a:cs typeface="Times New Roman" pitchFamily="18" charset="0"/>
              </a:rPr>
              <a:t>Things people can use found in nature </a:t>
            </a:r>
            <a:endParaRPr lang="en-US" dirty="0">
              <a:latin typeface="Arial Narrow" panose="020B0606020202030204" pitchFamily="34" charset="0"/>
              <a:cs typeface="Times New Roman" pitchFamily="18" charset="0"/>
            </a:endParaRPr>
          </a:p>
          <a:p>
            <a:pPr lvl="1"/>
            <a:r>
              <a:rPr lang="en-US" dirty="0" smtClean="0">
                <a:solidFill>
                  <a:srgbClr val="CC6600"/>
                </a:solidFill>
                <a:latin typeface="Arial Narrow" panose="020B0606020202030204" pitchFamily="34" charset="0"/>
                <a:cs typeface="Times New Roman" pitchFamily="18" charset="0"/>
              </a:rPr>
              <a:t>Oil</a:t>
            </a:r>
            <a:r>
              <a:rPr lang="en-US" dirty="0">
                <a:solidFill>
                  <a:srgbClr val="CC6600"/>
                </a:solidFill>
                <a:latin typeface="Arial Narrow" panose="020B0606020202030204" pitchFamily="34" charset="0"/>
                <a:cs typeface="Times New Roman" pitchFamily="18" charset="0"/>
              </a:rPr>
              <a:t>, Natural Gas, Coal, Timber</a:t>
            </a:r>
            <a:r>
              <a:rPr lang="en-US" dirty="0">
                <a:latin typeface="Arial Narrow" panose="020B0606020202030204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3" descr="how-olive-oil-works-31222748225.jpg"/>
          <p:cNvPicPr>
            <a:picLocks noChangeAspect="1"/>
          </p:cNvPicPr>
          <p:nvPr/>
        </p:nvPicPr>
        <p:blipFill>
          <a:blip r:embed="rId2" cstate="print"/>
          <a:srcRect l="14707" t="1474" r="24363"/>
          <a:stretch>
            <a:fillRect/>
          </a:stretch>
        </p:blipFill>
        <p:spPr>
          <a:xfrm>
            <a:off x="1206500" y="3238500"/>
            <a:ext cx="1841500" cy="2476500"/>
          </a:xfrm>
          <a:prstGeom prst="rect">
            <a:avLst/>
          </a:prstGeom>
        </p:spPr>
      </p:pic>
      <p:pic>
        <p:nvPicPr>
          <p:cNvPr id="5" name="Picture 4" descr="imagesCA45CVN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2667000"/>
            <a:ext cx="1206500" cy="1816237"/>
          </a:xfrm>
          <a:prstGeom prst="rect">
            <a:avLst/>
          </a:prstGeom>
        </p:spPr>
      </p:pic>
      <p:pic>
        <p:nvPicPr>
          <p:cNvPr id="6" name="Picture 5" descr="wholefish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79230" y="1637109"/>
            <a:ext cx="2598070" cy="2059781"/>
          </a:xfrm>
          <a:prstGeom prst="rect">
            <a:avLst/>
          </a:prstGeom>
        </p:spPr>
      </p:pic>
      <p:pic>
        <p:nvPicPr>
          <p:cNvPr id="7" name="Picture 6" descr="images1888744_oil.jpg"/>
          <p:cNvPicPr>
            <a:picLocks noChangeAspect="1"/>
          </p:cNvPicPr>
          <p:nvPr/>
        </p:nvPicPr>
        <p:blipFill>
          <a:blip r:embed="rId5" cstate="print"/>
          <a:srcRect l="24400"/>
          <a:stretch>
            <a:fillRect/>
          </a:stretch>
        </p:blipFill>
        <p:spPr>
          <a:xfrm>
            <a:off x="5715000" y="3556000"/>
            <a:ext cx="2428875" cy="2024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021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Petroleum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 Narrow" panose="020B0606020202030204" pitchFamily="34" charset="0"/>
                <a:cs typeface="Times New Roman" pitchFamily="18" charset="0"/>
              </a:rPr>
              <a:t>Same as </a:t>
            </a:r>
            <a:r>
              <a:rPr lang="en-US" sz="3600" dirty="0">
                <a:solidFill>
                  <a:srgbClr val="CC6600"/>
                </a:solidFill>
                <a:latin typeface="Arial Narrow" panose="020B0606020202030204" pitchFamily="34" charset="0"/>
                <a:cs typeface="Times New Roman" pitchFamily="18" charset="0"/>
              </a:rPr>
              <a:t>oil</a:t>
            </a:r>
            <a:r>
              <a:rPr lang="en-US" sz="3600" dirty="0">
                <a:latin typeface="Arial Narrow" panose="020B0606020202030204" pitchFamily="34" charset="0"/>
                <a:cs typeface="Times New Roman" pitchFamily="18" charset="0"/>
              </a:rPr>
              <a:t>, just a different word.</a:t>
            </a:r>
          </a:p>
          <a:p>
            <a:pPr lvl="1"/>
            <a:r>
              <a:rPr lang="en-US" sz="3200" dirty="0">
                <a:latin typeface="Arial Narrow" panose="020B0606020202030204" pitchFamily="34" charset="0"/>
                <a:cs typeface="Times New Roman" pitchFamily="18" charset="0"/>
              </a:rPr>
              <a:t>Also refers to </a:t>
            </a:r>
            <a:r>
              <a:rPr lang="en-US" sz="3200" dirty="0">
                <a:solidFill>
                  <a:srgbClr val="CC6600"/>
                </a:solidFill>
                <a:latin typeface="Arial Narrow" panose="020B0606020202030204" pitchFamily="34" charset="0"/>
                <a:cs typeface="Times New Roman" pitchFamily="18" charset="0"/>
              </a:rPr>
              <a:t>oil based products</a:t>
            </a:r>
          </a:p>
        </p:txBody>
      </p:sp>
      <p:pic>
        <p:nvPicPr>
          <p:cNvPr id="4" name="Picture 3" descr="oil-companies-campaign-against-climate-ch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500" y="2476500"/>
            <a:ext cx="3175000" cy="2659063"/>
          </a:xfrm>
          <a:prstGeom prst="rect">
            <a:avLst/>
          </a:prstGeom>
        </p:spPr>
      </p:pic>
      <p:pic>
        <p:nvPicPr>
          <p:cNvPr id="5" name="Picture 4" descr="vaseline.jpg"/>
          <p:cNvPicPr>
            <a:picLocks noChangeAspect="1"/>
          </p:cNvPicPr>
          <p:nvPr/>
        </p:nvPicPr>
        <p:blipFill>
          <a:blip r:embed="rId3" cstate="print"/>
          <a:srcRect l="3846" t="3704" r="7692" b="3704"/>
          <a:stretch>
            <a:fillRect/>
          </a:stretch>
        </p:blipFill>
        <p:spPr>
          <a:xfrm>
            <a:off x="5270500" y="2413000"/>
            <a:ext cx="2921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57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Overpopulation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 Narrow" panose="020B0606020202030204" pitchFamily="34" charset="0"/>
                <a:cs typeface="Times New Roman" pitchFamily="18" charset="0"/>
              </a:rPr>
              <a:t>A situation where </a:t>
            </a:r>
            <a:r>
              <a:rPr lang="en-US" dirty="0">
                <a:solidFill>
                  <a:srgbClr val="CC6600"/>
                </a:solidFill>
                <a:latin typeface="Arial Narrow" panose="020B0606020202030204" pitchFamily="34" charset="0"/>
                <a:cs typeface="Times New Roman" pitchFamily="18" charset="0"/>
              </a:rPr>
              <a:t>too many people </a:t>
            </a:r>
            <a:r>
              <a:rPr lang="en-US" dirty="0" smtClean="0">
                <a:solidFill>
                  <a:srgbClr val="CC6600"/>
                </a:solidFill>
                <a:latin typeface="Arial Narrow" panose="020B0606020202030204" pitchFamily="34" charset="0"/>
                <a:cs typeface="Times New Roman" pitchFamily="18" charset="0"/>
              </a:rPr>
              <a:t>existing </a:t>
            </a:r>
            <a:r>
              <a:rPr lang="en-US" dirty="0">
                <a:solidFill>
                  <a:srgbClr val="CC6600"/>
                </a:solidFill>
                <a:latin typeface="Arial Narrow" panose="020B0606020202030204" pitchFamily="34" charset="0"/>
                <a:cs typeface="Times New Roman" pitchFamily="18" charset="0"/>
              </a:rPr>
              <a:t>in one </a:t>
            </a:r>
            <a:r>
              <a:rPr lang="en-US" dirty="0" smtClean="0">
                <a:solidFill>
                  <a:srgbClr val="CC6600"/>
                </a:solidFill>
                <a:latin typeface="Arial Narrow" panose="020B0606020202030204" pitchFamily="34" charset="0"/>
                <a:cs typeface="Times New Roman" pitchFamily="18" charset="0"/>
              </a:rPr>
              <a:t>area for how much land is available &amp; resources there are</a:t>
            </a:r>
            <a:endParaRPr lang="en-US" dirty="0">
              <a:solidFill>
                <a:srgbClr val="CC6600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pic>
        <p:nvPicPr>
          <p:cNvPr id="5" name="Picture 4" descr="overpopul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2500" y="3873500"/>
            <a:ext cx="2116667" cy="1703917"/>
          </a:xfrm>
          <a:prstGeom prst="rect">
            <a:avLst/>
          </a:prstGeom>
        </p:spPr>
      </p:pic>
      <p:pic>
        <p:nvPicPr>
          <p:cNvPr id="6" name="Picture 5" descr="overpopulatio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1" y="2389428"/>
            <a:ext cx="2541788" cy="3119197"/>
          </a:xfrm>
          <a:prstGeom prst="rect">
            <a:avLst/>
          </a:prstGeom>
        </p:spPr>
      </p:pic>
      <p:pic>
        <p:nvPicPr>
          <p:cNvPr id="7" name="Picture 6" descr="china-popula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0400" y="3405072"/>
            <a:ext cx="2804296" cy="210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45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Water (Importance of)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CC6600"/>
                </a:solidFill>
                <a:latin typeface="Arial Narrow" panose="020B0606020202030204" pitchFamily="34" charset="0"/>
                <a:cs typeface="Times New Roman" pitchFamily="18" charset="0"/>
              </a:rPr>
              <a:t>Transportation, irrigation, food, drinking water, import/exports, sewage.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imagesCAIE1CT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9000" y="4556125"/>
            <a:ext cx="1738313" cy="1158875"/>
          </a:xfrm>
          <a:prstGeom prst="rect">
            <a:avLst/>
          </a:prstGeom>
        </p:spPr>
      </p:pic>
      <p:pic>
        <p:nvPicPr>
          <p:cNvPr id="5" name="Picture 4" descr="pigrims-bathing-ganges-ri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69000" y="3111500"/>
            <a:ext cx="2263303" cy="1502833"/>
          </a:xfrm>
          <a:prstGeom prst="rect">
            <a:avLst/>
          </a:prstGeom>
        </p:spPr>
      </p:pic>
      <p:pic>
        <p:nvPicPr>
          <p:cNvPr id="6" name="Picture 5" descr="env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4500" y="3937000"/>
            <a:ext cx="2949863" cy="16224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" y="4318000"/>
            <a:ext cx="1136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Maldives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7200" y="3866059"/>
            <a:ext cx="15472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Yellow River</a:t>
            </a:r>
          </a:p>
          <a:p>
            <a:r>
              <a:rPr lang="en-US" sz="2000" dirty="0"/>
              <a:t> (Huang He)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40500" y="4635500"/>
            <a:ext cx="15872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Ganges River</a:t>
            </a:r>
          </a:p>
        </p:txBody>
      </p:sp>
    </p:spTree>
    <p:extLst>
      <p:ext uri="{BB962C8B-B14F-4D97-AF65-F5344CB8AC3E}">
        <p14:creationId xmlns:p14="http://schemas.microsoft.com/office/powerpoint/2010/main" val="214570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aghu-nayyar-512008-unsplash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222" y="0"/>
            <a:ext cx="4572473" cy="5715000"/>
          </a:xfrm>
          <a:prstGeom prst="rect">
            <a:avLst/>
          </a:prstGeom>
        </p:spPr>
      </p:pic>
      <p:pic>
        <p:nvPicPr>
          <p:cNvPr id="7" name="Picture 6" descr="ian-macharia-509877-unsplash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200" y="0"/>
            <a:ext cx="4160566" cy="5715000"/>
          </a:xfrm>
          <a:prstGeom prst="rect">
            <a:avLst/>
          </a:prstGeom>
        </p:spPr>
      </p:pic>
      <p:pic>
        <p:nvPicPr>
          <p:cNvPr id="8" name="Picture 7" descr="thomas-young-632972-unsplash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05" y="0"/>
            <a:ext cx="381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36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836D">
            <a:alpha val="8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than-dumlao-298337-unsplash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847" y="0"/>
            <a:ext cx="3810000" cy="5715000"/>
          </a:xfrm>
          <a:prstGeom prst="rect">
            <a:avLst/>
          </a:prstGeom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Arial Narrow"/>
                <a:cs typeface="Arial Narrow"/>
              </a:rPr>
              <a:t>The five fields of social studies gives us this knowledge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r>
              <a:rPr lang="en-US" sz="4400" dirty="0">
                <a:latin typeface="Arial Narrow"/>
                <a:cs typeface="Arial Narrow"/>
              </a:rPr>
              <a:t>Geography</a:t>
            </a:r>
          </a:p>
          <a:p>
            <a:r>
              <a:rPr lang="en-US" sz="4400" dirty="0">
                <a:latin typeface="Arial Narrow"/>
                <a:cs typeface="Arial Narrow"/>
              </a:rPr>
              <a:t>History</a:t>
            </a:r>
          </a:p>
          <a:p>
            <a:r>
              <a:rPr lang="en-US" sz="4400" dirty="0">
                <a:latin typeface="Arial Narrow"/>
                <a:cs typeface="Arial Narrow"/>
              </a:rPr>
              <a:t>Economics</a:t>
            </a:r>
          </a:p>
          <a:p>
            <a:r>
              <a:rPr lang="en-US" sz="4400" dirty="0">
                <a:latin typeface="Arial Narrow"/>
                <a:cs typeface="Arial Narrow"/>
              </a:rPr>
              <a:t>Government</a:t>
            </a:r>
          </a:p>
          <a:p>
            <a:r>
              <a:rPr lang="en-US" sz="4400" dirty="0">
                <a:latin typeface="Arial Narrow"/>
                <a:cs typeface="Arial Narrow"/>
              </a:rPr>
              <a:t>Culture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>
                <a:latin typeface="Arial Narrow"/>
                <a:cs typeface="Arial Narrow"/>
              </a:rPr>
              <a:t>Geography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Arial Narrow"/>
                <a:cs typeface="Arial Narrow"/>
              </a:rPr>
              <a:t>Geography is the </a:t>
            </a:r>
            <a:r>
              <a:rPr lang="en-US" sz="2800" dirty="0">
                <a:solidFill>
                  <a:srgbClr val="E46C0A"/>
                </a:solidFill>
                <a:latin typeface="Arial Narrow"/>
                <a:cs typeface="Arial Narrow"/>
              </a:rPr>
              <a:t>study of people, places, and the environment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Arial Narrow"/>
                <a:cs typeface="Arial Narrow"/>
              </a:rPr>
              <a:t>There are five themes of geography</a:t>
            </a:r>
          </a:p>
          <a:p>
            <a:pPr lvl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 sz="2400" dirty="0">
                <a:solidFill>
                  <a:srgbClr val="E46C0A"/>
                </a:solidFill>
                <a:latin typeface="Arial Narrow"/>
                <a:cs typeface="Arial Narrow"/>
              </a:rPr>
              <a:t>Place</a:t>
            </a:r>
            <a:r>
              <a:rPr lang="en-US" sz="2400" dirty="0">
                <a:latin typeface="Arial Narrow"/>
                <a:cs typeface="Arial Narrow"/>
              </a:rPr>
              <a:t> – considers an area of distinguishing characteristics</a:t>
            </a:r>
          </a:p>
          <a:p>
            <a:pPr lvl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 sz="2400" dirty="0">
                <a:solidFill>
                  <a:srgbClr val="E46C0A"/>
                </a:solidFill>
                <a:latin typeface="Arial Narrow"/>
                <a:cs typeface="Arial Narrow"/>
              </a:rPr>
              <a:t>Location</a:t>
            </a:r>
            <a:r>
              <a:rPr lang="en-US" sz="2400" dirty="0">
                <a:latin typeface="Arial Narrow"/>
                <a:cs typeface="Arial Narrow"/>
              </a:rPr>
              <a:t> – tells where a place is</a:t>
            </a:r>
          </a:p>
          <a:p>
            <a:pPr lvl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 sz="2400" dirty="0">
                <a:solidFill>
                  <a:srgbClr val="E46C0A"/>
                </a:solidFill>
                <a:latin typeface="Arial Narrow"/>
                <a:cs typeface="Arial Narrow"/>
              </a:rPr>
              <a:t>Region</a:t>
            </a:r>
            <a:r>
              <a:rPr lang="en-US" sz="2400" dirty="0">
                <a:latin typeface="Arial Narrow"/>
                <a:cs typeface="Arial Narrow"/>
              </a:rPr>
              <a:t> – several countries in an area make up a region</a:t>
            </a:r>
          </a:p>
          <a:p>
            <a:pPr lvl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 sz="2400" dirty="0">
                <a:solidFill>
                  <a:srgbClr val="E46C0A"/>
                </a:solidFill>
                <a:latin typeface="Arial Narrow"/>
                <a:cs typeface="Arial Narrow"/>
              </a:rPr>
              <a:t>Movement</a:t>
            </a:r>
            <a:r>
              <a:rPr lang="en-US" sz="2400" dirty="0">
                <a:latin typeface="Arial Narrow"/>
                <a:cs typeface="Arial Narrow"/>
              </a:rPr>
              <a:t> – migration of people, animals, and plants</a:t>
            </a:r>
          </a:p>
          <a:p>
            <a:pPr lvl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 sz="2400" dirty="0">
                <a:solidFill>
                  <a:srgbClr val="E46C0A"/>
                </a:solidFill>
                <a:latin typeface="Arial Narrow"/>
                <a:cs typeface="Arial Narrow"/>
              </a:rPr>
              <a:t>Human-environment interaction </a:t>
            </a:r>
            <a:r>
              <a:rPr lang="en-US" sz="2400" dirty="0">
                <a:latin typeface="Arial Narrow"/>
                <a:cs typeface="Arial Narrow"/>
              </a:rPr>
              <a:t>– show how people are changed by their environment and vice versa 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u="sng" dirty="0">
                <a:latin typeface="Arial Narrow"/>
                <a:cs typeface="Arial Narrow"/>
              </a:rPr>
              <a:t>Government (</a:t>
            </a:r>
            <a:r>
              <a:rPr lang="en-US" sz="7200" b="1" u="sng" dirty="0">
                <a:solidFill>
                  <a:srgbClr val="E46C0A"/>
                </a:solidFill>
                <a:latin typeface="Arial Narrow"/>
                <a:cs typeface="Arial Narrow"/>
              </a:rPr>
              <a:t>civics</a:t>
            </a:r>
            <a:r>
              <a:rPr lang="en-US" sz="7200" b="1" u="sng" dirty="0">
                <a:latin typeface="Arial Narrow"/>
                <a:cs typeface="Arial Narrow"/>
              </a:rPr>
              <a:t>)</a:t>
            </a:r>
            <a:r>
              <a:rPr lang="en-US" sz="7200" b="1" dirty="0">
                <a:latin typeface="Arial Narrow"/>
                <a:cs typeface="Arial Narrow"/>
              </a:rPr>
              <a:t>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E46C0A"/>
                </a:solidFill>
                <a:latin typeface="Arial Narrow"/>
                <a:cs typeface="Arial Narrow"/>
              </a:rPr>
              <a:t>Those</a:t>
            </a:r>
            <a:r>
              <a:rPr lang="en-US" sz="4400" dirty="0">
                <a:latin typeface="Arial Narrow"/>
                <a:cs typeface="Arial Narrow"/>
              </a:rPr>
              <a:t> within a society </a:t>
            </a:r>
            <a:r>
              <a:rPr lang="en-US" sz="4400" dirty="0">
                <a:solidFill>
                  <a:srgbClr val="E46C0A"/>
                </a:solidFill>
                <a:latin typeface="Arial Narrow"/>
                <a:cs typeface="Arial Narrow"/>
              </a:rPr>
              <a:t>who make laws, carry out laws, and settle disputes</a:t>
            </a:r>
          </a:p>
          <a:p>
            <a:r>
              <a:rPr lang="en-US" sz="4400" dirty="0">
                <a:latin typeface="Arial Narrow"/>
                <a:cs typeface="Arial Narrow"/>
              </a:rPr>
              <a:t>The type of government is </a:t>
            </a:r>
            <a:r>
              <a:rPr lang="en-US" sz="4400" dirty="0">
                <a:solidFill>
                  <a:srgbClr val="E46C0A"/>
                </a:solidFill>
                <a:latin typeface="Arial Narrow"/>
                <a:cs typeface="Arial Narrow"/>
              </a:rPr>
              <a:t>based on those who have the power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Arial Narrow"/>
                <a:cs typeface="Arial Narrow"/>
              </a:rPr>
              <a:t>Do you know definitions to any of these words?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4038599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rial Narrow"/>
                <a:cs typeface="Arial Narrow"/>
              </a:rPr>
              <a:t>Write short definitions or examples for as many as you can on your post-it.</a:t>
            </a:r>
          </a:p>
          <a:p>
            <a:pPr lvl="1"/>
            <a:r>
              <a:rPr lang="en-US" dirty="0">
                <a:latin typeface="Arial Narrow"/>
                <a:cs typeface="Arial Narrow"/>
              </a:rPr>
              <a:t>Democracy </a:t>
            </a:r>
          </a:p>
          <a:p>
            <a:pPr lvl="1"/>
            <a:r>
              <a:rPr lang="en-US" dirty="0">
                <a:latin typeface="Arial Narrow"/>
                <a:cs typeface="Arial Narrow"/>
              </a:rPr>
              <a:t>Autocracy </a:t>
            </a:r>
          </a:p>
          <a:p>
            <a:pPr lvl="1"/>
            <a:r>
              <a:rPr lang="en-US" dirty="0">
                <a:latin typeface="Arial Narrow"/>
                <a:cs typeface="Arial Narrow"/>
              </a:rPr>
              <a:t>Dictatorship </a:t>
            </a:r>
          </a:p>
          <a:p>
            <a:pPr lvl="1"/>
            <a:r>
              <a:rPr lang="en-US" dirty="0">
                <a:latin typeface="Arial Narrow"/>
                <a:cs typeface="Arial Narrow"/>
              </a:rPr>
              <a:t>Theocracy </a:t>
            </a:r>
          </a:p>
          <a:p>
            <a:pPr lvl="1"/>
            <a:r>
              <a:rPr lang="en-US" dirty="0">
                <a:latin typeface="Arial Narrow"/>
                <a:cs typeface="Arial Narrow"/>
              </a:rPr>
              <a:t>Monarchy </a:t>
            </a:r>
          </a:p>
          <a:p>
            <a:pPr lvl="1"/>
            <a:r>
              <a:rPr lang="en-US" dirty="0">
                <a:latin typeface="Arial Narrow"/>
                <a:cs typeface="Arial Narrow"/>
              </a:rPr>
              <a:t>Oligarchy </a:t>
            </a:r>
          </a:p>
        </p:txBody>
      </p:sp>
    </p:spTree>
    <p:extLst>
      <p:ext uri="{BB962C8B-B14F-4D97-AF65-F5344CB8AC3E}">
        <p14:creationId xmlns:p14="http://schemas.microsoft.com/office/powerpoint/2010/main" val="379894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>
                <a:latin typeface="Arial Narrow"/>
                <a:cs typeface="Arial Narrow"/>
              </a:rPr>
              <a:t>Limited Governments- </a:t>
            </a:r>
            <a:r>
              <a:rPr lang="en-US" sz="4000" dirty="0">
                <a:latin typeface="Arial Narrow"/>
                <a:cs typeface="Arial Narrow"/>
              </a:rPr>
              <a:t>rulers must follow the laws &amp; the people have a say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rgbClr val="E46C0A"/>
                </a:solidFill>
                <a:latin typeface="Arial Narrow"/>
                <a:cs typeface="Arial Narrow"/>
              </a:rPr>
              <a:t>Democracy</a:t>
            </a:r>
            <a:r>
              <a:rPr lang="en-US" sz="6000" dirty="0">
                <a:latin typeface="Arial Narrow"/>
                <a:cs typeface="Arial Narrow"/>
              </a:rPr>
              <a:t>- </a:t>
            </a:r>
            <a:r>
              <a:rPr lang="en-US" sz="6000" dirty="0">
                <a:solidFill>
                  <a:srgbClr val="CC6600"/>
                </a:solidFill>
                <a:latin typeface="Arial Narrow"/>
                <a:cs typeface="Arial Narrow"/>
              </a:rPr>
              <a:t>everyone has a say </a:t>
            </a:r>
          </a:p>
          <a:p>
            <a:pPr lvl="1"/>
            <a:r>
              <a:rPr lang="en-US" sz="5400" dirty="0">
                <a:latin typeface="Arial Narrow"/>
                <a:cs typeface="Arial Narrow"/>
              </a:rPr>
              <a:t>Parliamentary &amp; Presidential </a:t>
            </a:r>
          </a:p>
        </p:txBody>
      </p:sp>
    </p:spTree>
    <p:extLst>
      <p:ext uri="{BB962C8B-B14F-4D97-AF65-F5344CB8AC3E}">
        <p14:creationId xmlns:p14="http://schemas.microsoft.com/office/powerpoint/2010/main" val="230635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Arial Narrow"/>
                <a:cs typeface="Arial Narrow"/>
              </a:rPr>
              <a:t>Unlimited Governments- </a:t>
            </a:r>
            <a:r>
              <a:rPr lang="en-US" dirty="0">
                <a:latin typeface="Arial Narrow"/>
                <a:cs typeface="Arial Narrow"/>
              </a:rPr>
              <a:t>the rulers decide without the people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E46C0A"/>
                </a:solidFill>
                <a:latin typeface="Arial Narrow"/>
                <a:cs typeface="Arial Narrow"/>
              </a:rPr>
              <a:t>Autocracy</a:t>
            </a:r>
            <a:r>
              <a:rPr lang="en-US" dirty="0">
                <a:latin typeface="Arial Narrow"/>
                <a:cs typeface="Arial Narrow"/>
              </a:rPr>
              <a:t>- </a:t>
            </a:r>
            <a:r>
              <a:rPr lang="en-US" dirty="0">
                <a:solidFill>
                  <a:srgbClr val="E46C0A"/>
                </a:solidFill>
                <a:latin typeface="Arial Narrow"/>
                <a:cs typeface="Arial Narrow"/>
              </a:rPr>
              <a:t>one ruler </a:t>
            </a:r>
          </a:p>
          <a:p>
            <a:pPr lvl="1"/>
            <a:r>
              <a:rPr lang="en-US" dirty="0">
                <a:latin typeface="Arial Narrow"/>
                <a:cs typeface="Arial Narrow"/>
              </a:rPr>
              <a:t>Totalitarianism: total control </a:t>
            </a:r>
          </a:p>
          <a:p>
            <a:pPr lvl="1"/>
            <a:r>
              <a:rPr lang="en-US" dirty="0">
                <a:latin typeface="Arial Narrow"/>
                <a:cs typeface="Arial Narrow"/>
              </a:rPr>
              <a:t>Dictatorship- military leader, takes control by force</a:t>
            </a:r>
          </a:p>
          <a:p>
            <a:pPr lvl="1"/>
            <a:r>
              <a:rPr lang="en-US" dirty="0">
                <a:latin typeface="Arial Narrow"/>
                <a:cs typeface="Arial Narrow"/>
              </a:rPr>
              <a:t>Theocracy- rule by religious leader</a:t>
            </a:r>
          </a:p>
          <a:p>
            <a:pPr lvl="1"/>
            <a:r>
              <a:rPr lang="en-US" dirty="0">
                <a:latin typeface="Arial Narrow"/>
                <a:cs typeface="Arial Narrow"/>
              </a:rPr>
              <a:t>Monarchy- king or queen</a:t>
            </a:r>
            <a:br>
              <a:rPr lang="en-US" dirty="0">
                <a:latin typeface="Arial Narrow"/>
                <a:cs typeface="Arial Narrow"/>
              </a:rPr>
            </a:br>
            <a:endParaRPr lang="en-US" dirty="0">
              <a:latin typeface="Arial Narrow"/>
              <a:cs typeface="Arial Narrow"/>
            </a:endParaRPr>
          </a:p>
          <a:p>
            <a:r>
              <a:rPr lang="en-US" dirty="0">
                <a:solidFill>
                  <a:srgbClr val="E46C0A"/>
                </a:solidFill>
                <a:latin typeface="Arial Narrow"/>
                <a:cs typeface="Arial Narrow"/>
              </a:rPr>
              <a:t>Oligarchy</a:t>
            </a:r>
            <a:r>
              <a:rPr lang="en-US" dirty="0">
                <a:latin typeface="Arial Narrow"/>
                <a:cs typeface="Arial Narrow"/>
              </a:rPr>
              <a:t>- rule by a small group of elites </a:t>
            </a:r>
          </a:p>
        </p:txBody>
      </p:sp>
    </p:spTree>
    <p:extLst>
      <p:ext uri="{BB962C8B-B14F-4D97-AF65-F5344CB8AC3E}">
        <p14:creationId xmlns:p14="http://schemas.microsoft.com/office/powerpoint/2010/main" val="148204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1230</TotalTime>
  <Words>649</Words>
  <Application>Microsoft Office PowerPoint</Application>
  <PresentationFormat>On-screen Show (16:10)</PresentationFormat>
  <Paragraphs>104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Arial Narrow</vt:lpstr>
      <vt:lpstr>Calibri</vt:lpstr>
      <vt:lpstr>Times New Roman</vt:lpstr>
      <vt:lpstr>Office Theme</vt:lpstr>
      <vt:lpstr>What are the Social Studies? (#1)</vt:lpstr>
      <vt:lpstr>Peoples of the World </vt:lpstr>
      <vt:lpstr>PowerPoint Presentation</vt:lpstr>
      <vt:lpstr>The five fields of social studies gives us this knowledge </vt:lpstr>
      <vt:lpstr>Geography </vt:lpstr>
      <vt:lpstr>Government (civics) </vt:lpstr>
      <vt:lpstr>Do you know definitions to any of these words? </vt:lpstr>
      <vt:lpstr>Limited Governments- rulers must follow the laws &amp; the people have a say</vt:lpstr>
      <vt:lpstr>Unlimited Governments- the rulers decide without the people </vt:lpstr>
      <vt:lpstr>Economics </vt:lpstr>
      <vt:lpstr>PowerPoint Presentation</vt:lpstr>
      <vt:lpstr>PowerPoint Presentation</vt:lpstr>
      <vt:lpstr>There are three types of economies</vt:lpstr>
      <vt:lpstr>PowerPoint Presentation</vt:lpstr>
      <vt:lpstr>History </vt:lpstr>
      <vt:lpstr>Choose one quote &amp; respond to it on the back of your paper in 1 sentence.</vt:lpstr>
      <vt:lpstr>PowerPoint Presentation</vt:lpstr>
      <vt:lpstr>Culture</vt:lpstr>
      <vt:lpstr>Vocabulary </vt:lpstr>
      <vt:lpstr>Geography Dictionary</vt:lpstr>
      <vt:lpstr>Literacy Rate</vt:lpstr>
      <vt:lpstr>Civil War</vt:lpstr>
      <vt:lpstr>Famine</vt:lpstr>
      <vt:lpstr>Standard of Living</vt:lpstr>
      <vt:lpstr>Natural Resources</vt:lpstr>
      <vt:lpstr>Petroleum</vt:lpstr>
      <vt:lpstr>Overpopulation</vt:lpstr>
      <vt:lpstr>Water (Importance of)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the Social Studies?</dc:title>
  <dc:creator>dbowers</dc:creator>
  <cp:lastModifiedBy>Naylor, Kristen</cp:lastModifiedBy>
  <cp:revision>25</cp:revision>
  <dcterms:created xsi:type="dcterms:W3CDTF">2007-08-14T00:22:25Z</dcterms:created>
  <dcterms:modified xsi:type="dcterms:W3CDTF">2018-08-08T15:09:08Z</dcterms:modified>
</cp:coreProperties>
</file>